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41" r:id="rId2"/>
    <p:sldMasterId id="2147483753" r:id="rId3"/>
  </p:sldMasterIdLst>
  <p:notesMasterIdLst>
    <p:notesMasterId r:id="rId37"/>
  </p:notesMasterIdLst>
  <p:sldIdLst>
    <p:sldId id="267" r:id="rId4"/>
    <p:sldId id="256" r:id="rId5"/>
    <p:sldId id="339" r:id="rId6"/>
    <p:sldId id="391" r:id="rId7"/>
    <p:sldId id="392" r:id="rId8"/>
    <p:sldId id="408" r:id="rId9"/>
    <p:sldId id="416" r:id="rId10"/>
    <p:sldId id="409" r:id="rId11"/>
    <p:sldId id="415" r:id="rId12"/>
    <p:sldId id="393" r:id="rId13"/>
    <p:sldId id="394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14" r:id="rId23"/>
    <p:sldId id="404" r:id="rId24"/>
    <p:sldId id="405" r:id="rId25"/>
    <p:sldId id="406" r:id="rId26"/>
    <p:sldId id="410" r:id="rId27"/>
    <p:sldId id="411" r:id="rId28"/>
    <p:sldId id="412" r:id="rId29"/>
    <p:sldId id="413" r:id="rId30"/>
    <p:sldId id="417" r:id="rId31"/>
    <p:sldId id="383" r:id="rId32"/>
    <p:sldId id="331" r:id="rId33"/>
    <p:sldId id="390" r:id="rId34"/>
    <p:sldId id="304" r:id="rId35"/>
    <p:sldId id="303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D"/>
    <a:srgbClr val="ED145B"/>
    <a:srgbClr val="33333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89514" autoAdjust="0"/>
  </p:normalViewPr>
  <p:slideViewPr>
    <p:cSldViewPr snapToGrid="0" snapToObjects="1">
      <p:cViewPr varScale="1">
        <p:scale>
          <a:sx n="105" d="100"/>
          <a:sy n="105" d="100"/>
        </p:scale>
        <p:origin x="70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2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38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02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22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0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1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98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63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71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38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19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1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89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6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546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7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25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33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6AF6-D02E-6B42-B575-36F7BCCDFF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05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32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6AF6-D02E-6B42-B575-36F7BCCDFF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41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08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6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7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9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41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47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8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43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172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98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43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34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74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4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74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4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9" y="201615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7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6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974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4669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94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6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21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3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5139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3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  <p:sldLayoutId id="2147483740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62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5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4252" userDrawn="1">
          <p15:clr>
            <a:srgbClr val="F26B43"/>
          </p15:clr>
        </p15:guide>
        <p15:guide id="5" orient="horz" pos="4637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619" userDrawn="1">
          <p15:clr>
            <a:srgbClr val="F26B43"/>
          </p15:clr>
        </p15:guide>
        <p15:guide id="17" orient="horz" pos="1220" userDrawn="1">
          <p15:clr>
            <a:srgbClr val="F26B43"/>
          </p15:clr>
        </p15:guide>
        <p15:guide id="18" orient="horz" pos="2432" userDrawn="1">
          <p15:clr>
            <a:srgbClr val="F26B43"/>
          </p15:clr>
        </p15:guide>
        <p15:guide id="19" orient="horz" pos="1826" userDrawn="1">
          <p15:clr>
            <a:srgbClr val="F26B43"/>
          </p15:clr>
        </p15:guide>
        <p15:guide id="20" orient="horz" pos="3036" userDrawn="1">
          <p15:clr>
            <a:srgbClr val="F26B43"/>
          </p15:clr>
        </p15:guide>
        <p15:guide id="21" orient="horz" pos="36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17/04/2024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0092-6F37-16D8-D2BD-9BBAF3686C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7F42A1A-515E-E9FE-D38C-36C31FDDCC65}"/>
              </a:ext>
            </a:extLst>
          </p:cNvPr>
          <p:cNvGrpSpPr/>
          <p:nvPr userDrawn="1"/>
        </p:nvGrpSpPr>
        <p:grpSpPr>
          <a:xfrm>
            <a:off x="262850" y="250426"/>
            <a:ext cx="8633629" cy="463856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AC3452C-51A3-1B13-B47A-6288BCA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89D5352-4B15-D1F0-5A22-317B3EE2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Variáveis Indexadas: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Lista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de Oliveira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21461" y="3685610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nela inseridos podem ser heterogêneos (tipos diferentes)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dinâmico (Pode mudar no decorrer do programa)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9" name="Tabela 4">
            <a:extLst>
              <a:ext uri="{FF2B5EF4-FFF2-40B4-BE49-F238E27FC236}">
                <a16:creationId xmlns:a16="http://schemas.microsoft.com/office/drawing/2014/main" id="{9307E6C3-50F4-7A52-D289-D7E18A3F3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49480"/>
              </p:ext>
            </p:extLst>
          </p:nvPr>
        </p:nvGraphicFramePr>
        <p:xfrm>
          <a:off x="1651077" y="1840579"/>
          <a:ext cx="46505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631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89492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892911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“Edson”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True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1" name="Processo 40">
            <a:extLst>
              <a:ext uri="{FF2B5EF4-FFF2-40B4-BE49-F238E27FC236}">
                <a16:creationId xmlns:a16="http://schemas.microsoft.com/office/drawing/2014/main" id="{D4F84256-1C1D-4CCC-94E2-A6424CDCFA95}"/>
              </a:ext>
            </a:extLst>
          </p:cNvPr>
          <p:cNvSpPr/>
          <p:nvPr/>
        </p:nvSpPr>
        <p:spPr>
          <a:xfrm>
            <a:off x="2588176" y="1521555"/>
            <a:ext cx="1053878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Processo 41">
            <a:extLst>
              <a:ext uri="{FF2B5EF4-FFF2-40B4-BE49-F238E27FC236}">
                <a16:creationId xmlns:a16="http://schemas.microsoft.com/office/drawing/2014/main" id="{2A06C282-762B-45D8-0F85-D69675090E4E}"/>
              </a:ext>
            </a:extLst>
          </p:cNvPr>
          <p:cNvSpPr/>
          <p:nvPr/>
        </p:nvSpPr>
        <p:spPr>
          <a:xfrm>
            <a:off x="2903263" y="1768493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Processo 42">
            <a:extLst>
              <a:ext uri="{FF2B5EF4-FFF2-40B4-BE49-F238E27FC236}">
                <a16:creationId xmlns:a16="http://schemas.microsoft.com/office/drawing/2014/main" id="{514659F3-4D23-3198-5C9E-83A668E8D79B}"/>
              </a:ext>
            </a:extLst>
          </p:cNvPr>
          <p:cNvSpPr/>
          <p:nvPr/>
        </p:nvSpPr>
        <p:spPr>
          <a:xfrm>
            <a:off x="2908406" y="2260745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00CE42-B3B7-CB11-5A2F-9A4FFB95C9A0}"/>
              </a:ext>
            </a:extLst>
          </p:cNvPr>
          <p:cNvSpPr txBox="1"/>
          <p:nvPr/>
        </p:nvSpPr>
        <p:spPr>
          <a:xfrm>
            <a:off x="1836040" y="915773"/>
            <a:ext cx="108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4B214AD-45E4-C449-FE91-ABB532D0DAEF}"/>
              </a:ext>
            </a:extLst>
          </p:cNvPr>
          <p:cNvSpPr txBox="1"/>
          <p:nvPr/>
        </p:nvSpPr>
        <p:spPr>
          <a:xfrm>
            <a:off x="3364273" y="3095043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35D706F-BCF6-C791-41B7-649EC2696180}"/>
              </a:ext>
            </a:extLst>
          </p:cNvPr>
          <p:cNvSpPr txBox="1"/>
          <p:nvPr/>
        </p:nvSpPr>
        <p:spPr>
          <a:xfrm>
            <a:off x="3373891" y="1140013"/>
            <a:ext cx="7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07D76A8-C9C4-F9E4-776D-0389115DB120}"/>
              </a:ext>
            </a:extLst>
          </p:cNvPr>
          <p:cNvCxnSpPr>
            <a:cxnSpLocks/>
          </p:cNvCxnSpPr>
          <p:nvPr/>
        </p:nvCxnSpPr>
        <p:spPr>
          <a:xfrm>
            <a:off x="2588176" y="1241278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3B58CE5-1616-C99B-0B9E-60630638E5AB}"/>
              </a:ext>
            </a:extLst>
          </p:cNvPr>
          <p:cNvCxnSpPr>
            <a:cxnSpLocks/>
          </p:cNvCxnSpPr>
          <p:nvPr/>
        </p:nvCxnSpPr>
        <p:spPr>
          <a:xfrm flipH="1">
            <a:off x="3248114" y="1421463"/>
            <a:ext cx="419054" cy="3571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7F557BD-8D15-69E4-85D1-5D2433B7EC7C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364273" y="2729071"/>
            <a:ext cx="287655" cy="3811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ela 5">
            <a:extLst>
              <a:ext uri="{FF2B5EF4-FFF2-40B4-BE49-F238E27FC236}">
                <a16:creationId xmlns:a16="http://schemas.microsoft.com/office/drawing/2014/main" id="{45DE7210-9798-084F-9FA1-7A7770278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47062"/>
              </p:ext>
            </p:extLst>
          </p:nvPr>
        </p:nvGraphicFramePr>
        <p:xfrm>
          <a:off x="6284604" y="1845658"/>
          <a:ext cx="1285119" cy="7528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36999"/>
                    </a:prstClr>
                  </a:outerShdw>
                </a:effectLst>
                <a:tableStyleId>{5C22544A-7EE6-4342-B048-85BDC9FD1C3A}</a:tableStyleId>
              </a:tblPr>
              <a:tblGrid>
                <a:gridCol w="1285119">
                  <a:extLst>
                    <a:ext uri="{9D8B030D-6E8A-4147-A177-3AD203B41FA5}">
                      <a16:colId xmlns:a16="http://schemas.microsoft.com/office/drawing/2014/main" val="3265605723"/>
                    </a:ext>
                  </a:extLst>
                </a:gridCol>
              </a:tblGrid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43664476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Conteúdo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870375"/>
                  </a:ext>
                </a:extLst>
              </a:tr>
            </a:tbl>
          </a:graphicData>
        </a:graphic>
      </p:graphicFrame>
      <p:sp>
        <p:nvSpPr>
          <p:cNvPr id="51" name="Processo 50">
            <a:extLst>
              <a:ext uri="{FF2B5EF4-FFF2-40B4-BE49-F238E27FC236}">
                <a16:creationId xmlns:a16="http://schemas.microsoft.com/office/drawing/2014/main" id="{E5C1F667-0E91-32E1-0EAA-379E58B75B78}"/>
              </a:ext>
            </a:extLst>
          </p:cNvPr>
          <p:cNvSpPr/>
          <p:nvPr/>
        </p:nvSpPr>
        <p:spPr>
          <a:xfrm>
            <a:off x="6284606" y="1509345"/>
            <a:ext cx="1413668" cy="1389888"/>
          </a:xfrm>
          <a:custGeom>
            <a:avLst/>
            <a:gdLst>
              <a:gd name="connsiteX0" fmla="*/ 0 w 1413668"/>
              <a:gd name="connsiteY0" fmla="*/ 0 h 1389888"/>
              <a:gd name="connsiteX1" fmla="*/ 457086 w 1413668"/>
              <a:gd name="connsiteY1" fmla="*/ 0 h 1389888"/>
              <a:gd name="connsiteX2" fmla="*/ 885899 w 1413668"/>
              <a:gd name="connsiteY2" fmla="*/ 0 h 1389888"/>
              <a:gd name="connsiteX3" fmla="*/ 1413668 w 1413668"/>
              <a:gd name="connsiteY3" fmla="*/ 0 h 1389888"/>
              <a:gd name="connsiteX4" fmla="*/ 1413668 w 1413668"/>
              <a:gd name="connsiteY4" fmla="*/ 449397 h 1389888"/>
              <a:gd name="connsiteX5" fmla="*/ 1413668 w 1413668"/>
              <a:gd name="connsiteY5" fmla="*/ 884895 h 1389888"/>
              <a:gd name="connsiteX6" fmla="*/ 1413668 w 1413668"/>
              <a:gd name="connsiteY6" fmla="*/ 1389888 h 1389888"/>
              <a:gd name="connsiteX7" fmla="*/ 942445 w 1413668"/>
              <a:gd name="connsiteY7" fmla="*/ 1389888 h 1389888"/>
              <a:gd name="connsiteX8" fmla="*/ 442949 w 1413668"/>
              <a:gd name="connsiteY8" fmla="*/ 1389888 h 1389888"/>
              <a:gd name="connsiteX9" fmla="*/ 0 w 1413668"/>
              <a:gd name="connsiteY9" fmla="*/ 1389888 h 1389888"/>
              <a:gd name="connsiteX10" fmla="*/ 0 w 1413668"/>
              <a:gd name="connsiteY10" fmla="*/ 926592 h 1389888"/>
              <a:gd name="connsiteX11" fmla="*/ 0 w 1413668"/>
              <a:gd name="connsiteY11" fmla="*/ 477195 h 1389888"/>
              <a:gd name="connsiteX12" fmla="*/ 0 w 1413668"/>
              <a:gd name="connsiteY12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3668" h="1389888" extrusionOk="0">
                <a:moveTo>
                  <a:pt x="0" y="0"/>
                </a:moveTo>
                <a:cubicBezTo>
                  <a:pt x="123309" y="-5141"/>
                  <a:pt x="341188" y="50949"/>
                  <a:pt x="457086" y="0"/>
                </a:cubicBezTo>
                <a:cubicBezTo>
                  <a:pt x="572984" y="-50949"/>
                  <a:pt x="721279" y="50806"/>
                  <a:pt x="885899" y="0"/>
                </a:cubicBezTo>
                <a:cubicBezTo>
                  <a:pt x="1050519" y="-50806"/>
                  <a:pt x="1272640" y="33552"/>
                  <a:pt x="1413668" y="0"/>
                </a:cubicBezTo>
                <a:cubicBezTo>
                  <a:pt x="1455455" y="208456"/>
                  <a:pt x="1371722" y="226452"/>
                  <a:pt x="1413668" y="449397"/>
                </a:cubicBezTo>
                <a:cubicBezTo>
                  <a:pt x="1455614" y="672342"/>
                  <a:pt x="1386155" y="738806"/>
                  <a:pt x="1413668" y="884895"/>
                </a:cubicBezTo>
                <a:cubicBezTo>
                  <a:pt x="1441181" y="1030984"/>
                  <a:pt x="1384278" y="1179430"/>
                  <a:pt x="1413668" y="1389888"/>
                </a:cubicBezTo>
                <a:cubicBezTo>
                  <a:pt x="1237647" y="1420664"/>
                  <a:pt x="1079583" y="1353742"/>
                  <a:pt x="942445" y="1389888"/>
                </a:cubicBezTo>
                <a:cubicBezTo>
                  <a:pt x="805307" y="1426034"/>
                  <a:pt x="649285" y="1351163"/>
                  <a:pt x="442949" y="1389888"/>
                </a:cubicBezTo>
                <a:cubicBezTo>
                  <a:pt x="236613" y="1428613"/>
                  <a:pt x="169311" y="1376345"/>
                  <a:pt x="0" y="1389888"/>
                </a:cubicBezTo>
                <a:cubicBezTo>
                  <a:pt x="-9310" y="1243728"/>
                  <a:pt x="53572" y="1075196"/>
                  <a:pt x="0" y="926592"/>
                </a:cubicBezTo>
                <a:cubicBezTo>
                  <a:pt x="-53572" y="777988"/>
                  <a:pt x="47817" y="643964"/>
                  <a:pt x="0" y="477195"/>
                </a:cubicBezTo>
                <a:cubicBezTo>
                  <a:pt x="-47817" y="310426"/>
                  <a:pt x="37392" y="20517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219033472">
                  <a:prstGeom prst="flowChart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6048F30-FCE2-B7BE-081B-2F99B88DB213}"/>
              </a:ext>
            </a:extLst>
          </p:cNvPr>
          <p:cNvCxnSpPr>
            <a:cxnSpLocks/>
          </p:cNvCxnSpPr>
          <p:nvPr/>
        </p:nvCxnSpPr>
        <p:spPr>
          <a:xfrm flipV="1">
            <a:off x="6159925" y="2722573"/>
            <a:ext cx="433768" cy="45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5287864-6AC5-CE51-AB41-7B79294C1E19}"/>
              </a:ext>
            </a:extLst>
          </p:cNvPr>
          <p:cNvSpPr txBox="1"/>
          <p:nvPr/>
        </p:nvSpPr>
        <p:spPr>
          <a:xfrm>
            <a:off x="5230601" y="2971319"/>
            <a:ext cx="124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  <a:p>
            <a:r>
              <a:rPr lang="pt-BR" dirty="0">
                <a:solidFill>
                  <a:srgbClr val="FF0000"/>
                </a:solidFill>
              </a:rPr>
              <a:t>Adicionado</a:t>
            </a:r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9F7BB5A-2897-3A74-2CE8-8FD0B8C7DD47}"/>
              </a:ext>
            </a:extLst>
          </p:cNvPr>
          <p:cNvSpPr txBox="1"/>
          <p:nvPr/>
        </p:nvSpPr>
        <p:spPr>
          <a:xfrm>
            <a:off x="1553018" y="1331845"/>
            <a:ext cx="3241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67743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78690"/>
              </p:ext>
            </p:extLst>
          </p:nvPr>
        </p:nvGraphicFramePr>
        <p:xfrm>
          <a:off x="639978" y="801422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Edson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True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95274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59115" y="1642619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23796" y="3780037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0F4C3A-5E4B-2CF2-0E63-63253D86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35" y="4107003"/>
            <a:ext cx="5531621" cy="767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5D45D-1939-6C30-25C0-F74797D54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052" y="1929970"/>
            <a:ext cx="5417324" cy="18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639229" y="854294"/>
            <a:ext cx="5436738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list</a:t>
            </a:r>
            <a:r>
              <a:rPr lang="pt-BR" dirty="0"/>
              <a:t>() ou []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Cria uma lista vazia.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1940526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(lista1)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[]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latin typeface="Menlo" panose="020B0609030804020204" pitchFamily="49" charset="0"/>
              </a:rPr>
              <a:t>(lista2)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EC3D2E-3B30-961B-ABA8-A8B572172953}"/>
              </a:ext>
            </a:extLst>
          </p:cNvPr>
          <p:cNvSpPr txBox="1"/>
          <p:nvPr/>
        </p:nvSpPr>
        <p:spPr>
          <a:xfrm>
            <a:off x="1722750" y="4104540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como vazias.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8FE339-DC95-4DBF-4522-CD4CF244251D}"/>
              </a:ext>
            </a:extLst>
          </p:cNvPr>
          <p:cNvSpPr txBox="1"/>
          <p:nvPr/>
        </p:nvSpPr>
        <p:spPr>
          <a:xfrm>
            <a:off x="1639229" y="459803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Os textos em amarelo dentro do quadro são os resultados dos </a:t>
            </a:r>
            <a:r>
              <a:rPr lang="pt-BR" sz="1200" dirty="0">
                <a:solidFill>
                  <a:srgbClr val="FFFF00"/>
                </a:solidFill>
                <a:latin typeface="Menlo" panose="020B0609030804020204" pitchFamily="49" charset="0"/>
              </a:rPr>
              <a:t>comandos na tela.</a:t>
            </a:r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95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371279" y="892766"/>
            <a:ext cx="622847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append</a:t>
            </a:r>
            <a:r>
              <a:rPr lang="pt-BR" sz="2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um dado no final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endParaRPr lang="pt-BR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1906A4-5E80-F4E3-E021-C9DA2537EF80}"/>
              </a:ext>
            </a:extLst>
          </p:cNvPr>
          <p:cNvSpPr txBox="1"/>
          <p:nvPr/>
        </p:nvSpPr>
        <p:spPr>
          <a:xfrm>
            <a:off x="1715259" y="4328479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Adicionou os elementos 22 e “lógica”.</a:t>
            </a:r>
          </a:p>
        </p:txBody>
      </p:sp>
    </p:spTree>
    <p:extLst>
      <p:ext uri="{BB962C8B-B14F-4D97-AF65-F5344CB8AC3E}">
        <p14:creationId xmlns:p14="http://schemas.microsoft.com/office/powerpoint/2010/main" val="80659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434494" y="926796"/>
            <a:ext cx="603890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insert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Insere um dado numa posição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lista.insert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</a:t>
            </a: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[22, 57.7, 'Lógica']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3922053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Inseriu o elemento 57.7 na posição cujo índice é 1.</a:t>
            </a:r>
          </a:p>
        </p:txBody>
      </p:sp>
    </p:spTree>
    <p:extLst>
      <p:ext uri="{BB962C8B-B14F-4D97-AF65-F5344CB8AC3E}">
        <p14:creationId xmlns:p14="http://schemas.microsoft.com/office/powerpoint/2010/main" val="405523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pop(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com  a posição informada. Se não for informada a posição, remove o ultimo elemento..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417978" y="2259307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[57.7,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[57.7]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índice 0 (zero) depois remove o último elemento.</a:t>
            </a:r>
          </a:p>
        </p:txBody>
      </p:sp>
    </p:spTree>
    <p:extLst>
      <p:ext uri="{BB962C8B-B14F-4D97-AF65-F5344CB8AC3E}">
        <p14:creationId xmlns:p14="http://schemas.microsoft.com/office/powerpoint/2010/main" val="273496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remove(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pelo conteúdo.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07941" y="2259307"/>
            <a:ext cx="5018049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lista.remove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“Lógica”]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conteúdo 57.7 da lista.</a:t>
            </a:r>
          </a:p>
        </p:txBody>
      </p:sp>
    </p:spTree>
    <p:extLst>
      <p:ext uri="{BB962C8B-B14F-4D97-AF65-F5344CB8AC3E}">
        <p14:creationId xmlns:p14="http://schemas.microsoft.com/office/powerpoint/2010/main" val="84869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index(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Retorna o índice do elemento passado por parâmetro.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lista.index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f"Índice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Índice = 2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o índice 2 do elemento “Lógica” passado por parâmetro. Caso o elemento não exista, haverá um erro de compilação.</a:t>
            </a:r>
          </a:p>
        </p:txBody>
      </p:sp>
    </p:spTree>
    <p:extLst>
      <p:ext uri="{BB962C8B-B14F-4D97-AF65-F5344CB8AC3E}">
        <p14:creationId xmlns:p14="http://schemas.microsoft.com/office/powerpoint/2010/main" val="402326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count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específicos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lista.count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2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308919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len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4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193422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8"/>
            <a:ext cx="9144000" cy="51435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2194681" y="2028702"/>
            <a:ext cx="4754639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Variáveis</a:t>
            </a:r>
            <a:r>
              <a:rPr lang="en-US" sz="3644" b="1" kern="1600" cap="all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 </a:t>
            </a: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indexadas</a:t>
            </a:r>
            <a:endParaRPr lang="pt-BR" sz="3644" b="1" kern="1600" cap="all" dirty="0">
              <a:solidFill>
                <a:srgbClr val="FF0066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sum(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Soma os elementos da lista caso todos sejam numéricos.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76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Soma os elementos da lista</a:t>
            </a:r>
          </a:p>
        </p:txBody>
      </p:sp>
    </p:spTree>
    <p:extLst>
      <p:ext uri="{BB962C8B-B14F-4D97-AF65-F5344CB8AC3E}">
        <p14:creationId xmlns:p14="http://schemas.microsoft.com/office/powerpoint/2010/main" val="188555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+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Concatena (junta) listas.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842866"/>
            <a:ext cx="61180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 = lista1 + lista2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Lista1 = [1, 2, 3]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Lista2 = [4, 5, 6]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f"Lista3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Lista3 = [1, 2, 3, 4, 5, 6]</a:t>
            </a:r>
            <a:endParaRPr lang="pt-BR" sz="16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5181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Concatenou a list1 com a lista2 e atribuiu à lista 3. As listas 1 e 2 não foram modificadas</a:t>
            </a:r>
          </a:p>
        </p:txBody>
      </p:sp>
    </p:spTree>
    <p:extLst>
      <p:ext uri="{BB962C8B-B14F-4D97-AF65-F5344CB8AC3E}">
        <p14:creationId xmlns:p14="http://schemas.microsoft.com/office/powerpoint/2010/main" val="215206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extend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ao final da lista outra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 </a:t>
            </a:r>
          </a:p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6] 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lista2.extend(lista1)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6, 1, 2, 3]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476314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e adicionou no final da lista2 a lista1.</a:t>
            </a:r>
          </a:p>
        </p:txBody>
      </p:sp>
    </p:spTree>
    <p:extLst>
      <p:ext uri="{BB962C8B-B14F-4D97-AF65-F5344CB8AC3E}">
        <p14:creationId xmlns:p14="http://schemas.microsoft.com/office/powerpoint/2010/main" val="89485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copy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Copia uma lista em outra.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lista1.copy()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[1, 2, 3]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fez uma cópia na lista 2.</a:t>
            </a:r>
          </a:p>
        </p:txBody>
      </p:sp>
    </p:spTree>
    <p:extLst>
      <p:ext uri="{BB962C8B-B14F-4D97-AF65-F5344CB8AC3E}">
        <p14:creationId xmlns:p14="http://schemas.microsoft.com/office/powerpoint/2010/main" val="3720757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sort</a:t>
            </a:r>
            <a:r>
              <a:rPr lang="pt-BR" dirty="0"/>
              <a:t>(reverse)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Ordena os elementos da lista. O parâmetro reverse=</a:t>
            </a:r>
            <a:r>
              <a:rPr lang="pt-BR" sz="2000" dirty="0" err="1">
                <a:solidFill>
                  <a:schemeClr val="bg1"/>
                </a:solidFill>
              </a:rPr>
              <a:t>True</a:t>
            </a:r>
            <a:r>
              <a:rPr lang="pt-BR" sz="2000" dirty="0">
                <a:solidFill>
                  <a:schemeClr val="bg1"/>
                </a:solidFill>
              </a:rPr>
              <a:t> permite que seja ordenada em ordem decrescente.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[-5, 4, 19, 25, 33]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AA4926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[33, 25, 19, 4, -5]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Ordenou a lista em ordem crescente, depois em ordem decrescente</a:t>
            </a:r>
          </a:p>
        </p:txBody>
      </p:sp>
    </p:spTree>
    <p:extLst>
      <p:ext uri="{BB962C8B-B14F-4D97-AF65-F5344CB8AC3E}">
        <p14:creationId xmlns:p14="http://schemas.microsoft.com/office/powerpoint/2010/main" val="21050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reverse()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Inverte a ordem dos elementos dentro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lista.reverse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[-5, 33, 25, 4, 19]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Inverteu os elementos da lista, colocando o último elemento como primeiro e primeiro como último e assim sucessivamente.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3516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clear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Apaga todos os elementos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lista.clear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Removeu todos os elementos da lista, mas ela continua existindo.</a:t>
            </a:r>
          </a:p>
        </p:txBody>
      </p:sp>
    </p:spTree>
    <p:extLst>
      <p:ext uri="{BB962C8B-B14F-4D97-AF65-F5344CB8AC3E}">
        <p14:creationId xmlns:p14="http://schemas.microsoft.com/office/powerpoint/2010/main" val="11988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del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Exclui (desaloca) a lista da memória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0464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del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a lista não existe mais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Excluiu a lista da memória com todos os seus elementos.</a:t>
            </a:r>
          </a:p>
        </p:txBody>
      </p:sp>
    </p:spTree>
    <p:extLst>
      <p:ext uri="{BB962C8B-B14F-4D97-AF65-F5344CB8AC3E}">
        <p14:creationId xmlns:p14="http://schemas.microsoft.com/office/powerpoint/2010/main" val="91546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99309C-AAA7-7558-03EB-CCE754A57851}"/>
              </a:ext>
            </a:extLst>
          </p:cNvPr>
          <p:cNvSpPr txBox="1"/>
          <p:nvPr/>
        </p:nvSpPr>
        <p:spPr>
          <a:xfrm>
            <a:off x="784405" y="972727"/>
            <a:ext cx="79381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1. Fazer um procedimento chamado ‘</a:t>
            </a:r>
            <a:r>
              <a:rPr lang="pt-BR" dirty="0" err="1">
                <a:solidFill>
                  <a:schemeClr val="bg1"/>
                </a:solidFill>
              </a:rPr>
              <a:t>preenche_lista</a:t>
            </a:r>
            <a:r>
              <a:rPr lang="pt-BR" dirty="0">
                <a:solidFill>
                  <a:schemeClr val="bg1"/>
                </a:solidFill>
              </a:rPr>
              <a:t>(l)’ que preencha uma lista passada por parâmetro até que seja digitado ponto (.).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preenche_lista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chamado ‘</a:t>
            </a:r>
            <a:r>
              <a:rPr lang="pt-BR" dirty="0" err="1">
                <a:solidFill>
                  <a:schemeClr val="bg1"/>
                </a:solidFill>
              </a:rPr>
              <a:t>exibe_lista</a:t>
            </a:r>
            <a:r>
              <a:rPr lang="pt-BR" dirty="0">
                <a:solidFill>
                  <a:schemeClr val="bg1"/>
                </a:solidFill>
              </a:rPr>
              <a:t>(l)’ que exiba os elementos da lista passada por parâmetro..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3. Sabemos que a função </a:t>
            </a:r>
            <a:r>
              <a:rPr lang="pt-BR" dirty="0" err="1">
                <a:solidFill>
                  <a:schemeClr val="bg1"/>
                </a:solidFill>
              </a:rPr>
              <a:t>len</a:t>
            </a:r>
            <a:r>
              <a:rPr lang="pt-BR" dirty="0">
                <a:solidFill>
                  <a:schemeClr val="bg1"/>
                </a:solidFill>
              </a:rPr>
              <a:t>() do Python retorna a quantidade de elementos de uma lista. Faça uma função chamada ‘</a:t>
            </a:r>
            <a:r>
              <a:rPr lang="pt-BR" dirty="0" err="1">
                <a:solidFill>
                  <a:schemeClr val="bg1"/>
                </a:solidFill>
              </a:rPr>
              <a:t>conta_elementos</a:t>
            </a:r>
            <a:r>
              <a:rPr lang="pt-BR" dirty="0">
                <a:solidFill>
                  <a:schemeClr val="bg1"/>
                </a:solidFill>
              </a:rPr>
              <a:t>(l)’ que tenha o mesmo efeito (sem usar o </a:t>
            </a:r>
            <a:r>
              <a:rPr lang="pt-BR" dirty="0" err="1">
                <a:solidFill>
                  <a:schemeClr val="bg1"/>
                </a:solidFill>
              </a:rPr>
              <a:t>len</a:t>
            </a:r>
            <a:r>
              <a:rPr lang="pt-BR" dirty="0">
                <a:solidFill>
                  <a:schemeClr val="bg1"/>
                </a:solidFill>
              </a:rPr>
              <a:t> dentro dela).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4. Sabemos que a função index() do Python retorna o índice do elemento passado por parâmetro. Faça uma função parecida chamada ‘</a:t>
            </a:r>
            <a:r>
              <a:rPr lang="pt-BR" dirty="0" err="1">
                <a:solidFill>
                  <a:schemeClr val="bg1"/>
                </a:solidFill>
              </a:rPr>
              <a:t>retorna_indice</a:t>
            </a:r>
            <a:r>
              <a:rPr lang="pt-BR" dirty="0">
                <a:solidFill>
                  <a:schemeClr val="bg1"/>
                </a:solidFill>
              </a:rPr>
              <a:t>(elemento)’ com a melhoria de retornar -1 caso o elemento não seja encontrado..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retorna_indice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5. Sabemos que a função </a:t>
            </a:r>
            <a:r>
              <a:rPr lang="pt-BR" sz="1200" dirty="0" err="1">
                <a:solidFill>
                  <a:schemeClr val="bg1"/>
                </a:solidFill>
              </a:rPr>
              <a:t>count</a:t>
            </a:r>
            <a:r>
              <a:rPr lang="pt-BR" sz="1200" dirty="0">
                <a:solidFill>
                  <a:schemeClr val="bg1"/>
                </a:solidFill>
              </a:rPr>
              <a:t>() do Python retorna a quantidade de um elemento especifico. Faça uma função chamada ‘busca(</a:t>
            </a:r>
            <a:r>
              <a:rPr lang="pt-BR" sz="1200" dirty="0" err="1">
                <a:solidFill>
                  <a:schemeClr val="bg1"/>
                </a:solidFill>
              </a:rPr>
              <a:t>l,elemento</a:t>
            </a:r>
            <a:r>
              <a:rPr lang="pt-BR" sz="1200" dirty="0">
                <a:solidFill>
                  <a:schemeClr val="bg1"/>
                </a:solidFill>
              </a:rPr>
              <a:t>)’ que tenha o mesmo efeito.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busca(lista, 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conta_inteiro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inteiros existem em uma lista.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conta_inteiro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FE2F-4C15-38E5-CF38-75C46DB89766}"/>
              </a:ext>
            </a:extLst>
          </p:cNvPr>
          <p:cNvSpPr txBox="1"/>
          <p:nvPr/>
        </p:nvSpPr>
        <p:spPr>
          <a:xfrm>
            <a:off x="-124488" y="4939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Listas – Lista de exercícios</a:t>
            </a:r>
          </a:p>
        </p:txBody>
      </p:sp>
    </p:spTree>
    <p:extLst>
      <p:ext uri="{BB962C8B-B14F-4D97-AF65-F5344CB8AC3E}">
        <p14:creationId xmlns:p14="http://schemas.microsoft.com/office/powerpoint/2010/main" val="1867667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79"/>
            <a:ext cx="9144000" cy="5148263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27" y="2276335"/>
            <a:ext cx="2183149" cy="5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992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945" cy="5147669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Variáveis indexadas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1518371" y="1017478"/>
            <a:ext cx="6106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É uma classe de variável que permite armazenar </a:t>
            </a:r>
            <a:r>
              <a:rPr lang="pt-BR" sz="2800" b="1" dirty="0">
                <a:solidFill>
                  <a:srgbClr val="ED145B"/>
                </a:solidFill>
              </a:rPr>
              <a:t>diversas informações 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em apenas </a:t>
            </a:r>
            <a:r>
              <a:rPr lang="pt-BR" sz="2800" b="1" dirty="0">
                <a:solidFill>
                  <a:srgbClr val="ED145B"/>
                </a:solidFill>
              </a:rPr>
              <a:t>um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identificador (variável).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Elas são referenciadas pelo </a:t>
            </a:r>
            <a:r>
              <a:rPr lang="pt-BR" sz="2800" b="1" dirty="0">
                <a:solidFill>
                  <a:srgbClr val="ED145B"/>
                </a:solidFill>
              </a:rPr>
              <a:t>índice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que começa do </a:t>
            </a:r>
            <a:r>
              <a:rPr lang="pt-BR" sz="2800" b="1" dirty="0">
                <a:solidFill>
                  <a:srgbClr val="ED145B"/>
                </a:solidFill>
              </a:rPr>
              <a:t>zero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e vai até o limite da estrutura.</a:t>
            </a:r>
          </a:p>
        </p:txBody>
      </p:sp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2376" y="0"/>
            <a:ext cx="6936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Análise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desenvolvimento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de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sistemas</a:t>
            </a:r>
            <a:endParaRPr lang="pt-BR" sz="2100" kern="0" cap="all" dirty="0">
              <a:solidFill>
                <a:srgbClr val="ED135A"/>
              </a:solidFill>
              <a:latin typeface="Gotham HTF Light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835B7B-5125-4315-9E88-F1975917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41"/>
            <a:ext cx="9025762" cy="50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2376" y="0"/>
            <a:ext cx="6936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Análise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desenvolvimento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de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sistemas</a:t>
            </a:r>
            <a:endParaRPr lang="pt-BR" sz="2100" kern="0" cap="all" dirty="0">
              <a:solidFill>
                <a:srgbClr val="ED135A"/>
              </a:solidFill>
              <a:latin typeface="Gotham HTF Light"/>
              <a:cs typeface="Gotham HTF Light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164FD6DF-75BB-4290-80C8-34D540A15DBF}"/>
              </a:ext>
            </a:extLst>
          </p:cNvPr>
          <p:cNvSpPr/>
          <p:nvPr/>
        </p:nvSpPr>
        <p:spPr>
          <a:xfrm rot="5400000">
            <a:off x="4518221" y="2526676"/>
            <a:ext cx="365760" cy="2991731"/>
          </a:xfrm>
          <a:prstGeom prst="rightBrace">
            <a:avLst>
              <a:gd name="adj1" fmla="val 8333"/>
              <a:gd name="adj2" fmla="val 48472"/>
            </a:avLst>
          </a:prstGeom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DC09DC-AD6B-40C0-A4C6-CB9680B3F24B}"/>
              </a:ext>
            </a:extLst>
          </p:cNvPr>
          <p:cNvSpPr/>
          <p:nvPr/>
        </p:nvSpPr>
        <p:spPr>
          <a:xfrm>
            <a:off x="3356970" y="4205421"/>
            <a:ext cx="2762744" cy="66941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BR" sz="1950" b="1" spc="38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Nosso curso tem nessas </a:t>
            </a:r>
          </a:p>
          <a:p>
            <a:pPr algn="ctr"/>
            <a:r>
              <a:rPr lang="pt-BR" sz="1950" b="1" spc="38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três unidade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5F6FE0-E1F2-4EFF-A798-112C6192B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53" y="468594"/>
            <a:ext cx="4576998" cy="33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CaixaDeTexto 7"/>
          <p:cNvSpPr txBox="1"/>
          <p:nvPr/>
        </p:nvSpPr>
        <p:spPr>
          <a:xfrm>
            <a:off x="3097284" y="2105016"/>
            <a:ext cx="2949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ACREDITE EM SEUS SONHOS.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63653" y="2692993"/>
            <a:ext cx="3016696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1862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FIAP-NOVO-20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06" y="2365414"/>
            <a:ext cx="1532789" cy="4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39652" y="4172741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nele inseridos são homogêneos (mesmo tipo)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pré-definido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226"/>
              </p:ext>
            </p:extLst>
          </p:nvPr>
        </p:nvGraphicFramePr>
        <p:xfrm>
          <a:off x="658168" y="2225513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606295" y="1735779"/>
            <a:ext cx="373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DD52791D-AB2A-B3A9-6F65-6FE54EF98BFE}"/>
              </a:ext>
            </a:extLst>
          </p:cNvPr>
          <p:cNvSpPr/>
          <p:nvPr/>
        </p:nvSpPr>
        <p:spPr>
          <a:xfrm>
            <a:off x="3938832" y="1901409"/>
            <a:ext cx="1554480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CE7F08FF-483F-AEFF-85B9-D03F4302A35C}"/>
              </a:ext>
            </a:extLst>
          </p:cNvPr>
          <p:cNvSpPr/>
          <p:nvPr/>
        </p:nvSpPr>
        <p:spPr>
          <a:xfrm>
            <a:off x="4491663" y="2137196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A2E46FB3-2F91-1AEB-908D-61A2433CCE60}"/>
              </a:ext>
            </a:extLst>
          </p:cNvPr>
          <p:cNvSpPr/>
          <p:nvPr/>
        </p:nvSpPr>
        <p:spPr>
          <a:xfrm>
            <a:off x="4496806" y="2629448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023A54-CAC1-262E-A6EC-EC3A0C9AB263}"/>
              </a:ext>
            </a:extLst>
          </p:cNvPr>
          <p:cNvSpPr txBox="1"/>
          <p:nvPr/>
        </p:nvSpPr>
        <p:spPr>
          <a:xfrm>
            <a:off x="3424440" y="1295627"/>
            <a:ext cx="10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44FA18-2112-3856-B767-461179C4A144}"/>
              </a:ext>
            </a:extLst>
          </p:cNvPr>
          <p:cNvSpPr txBox="1"/>
          <p:nvPr/>
        </p:nvSpPr>
        <p:spPr>
          <a:xfrm>
            <a:off x="4952673" y="347489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90E4E7-B129-9B9B-9BC6-488AA0F67450}"/>
              </a:ext>
            </a:extLst>
          </p:cNvPr>
          <p:cNvSpPr txBox="1"/>
          <p:nvPr/>
        </p:nvSpPr>
        <p:spPr>
          <a:xfrm>
            <a:off x="4962291" y="15198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C268FA7-B23A-F0D1-73C7-A1E57F9FEF00}"/>
              </a:ext>
            </a:extLst>
          </p:cNvPr>
          <p:cNvCxnSpPr>
            <a:cxnSpLocks/>
          </p:cNvCxnSpPr>
          <p:nvPr/>
        </p:nvCxnSpPr>
        <p:spPr>
          <a:xfrm>
            <a:off x="4176576" y="1621132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83EDF3-C032-D360-AC25-4355E3C1748C}"/>
              </a:ext>
            </a:extLst>
          </p:cNvPr>
          <p:cNvCxnSpPr>
            <a:cxnSpLocks/>
          </p:cNvCxnSpPr>
          <p:nvPr/>
        </p:nvCxnSpPr>
        <p:spPr>
          <a:xfrm flipH="1">
            <a:off x="4797826" y="1801317"/>
            <a:ext cx="457742" cy="279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39DC239-AAFC-3874-BBF3-D42D2D3F18A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52673" y="3108925"/>
            <a:ext cx="278282" cy="3659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alão de Linha 2 15">
            <a:extLst>
              <a:ext uri="{FF2B5EF4-FFF2-40B4-BE49-F238E27FC236}">
                <a16:creationId xmlns:a16="http://schemas.microsoft.com/office/drawing/2014/main" id="{5DFCC4CE-B837-2B6B-4209-64B0B1280769}"/>
              </a:ext>
            </a:extLst>
          </p:cNvPr>
          <p:cNvSpPr/>
          <p:nvPr/>
        </p:nvSpPr>
        <p:spPr>
          <a:xfrm>
            <a:off x="5878885" y="951729"/>
            <a:ext cx="1111778" cy="583165"/>
          </a:xfrm>
          <a:prstGeom prst="borderCallout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Posição do elemento</a:t>
            </a:r>
          </a:p>
        </p:txBody>
      </p:sp>
      <p:sp>
        <p:nvSpPr>
          <p:cNvPr id="17" name="Balão de Linha 2 16">
            <a:extLst>
              <a:ext uri="{FF2B5EF4-FFF2-40B4-BE49-F238E27FC236}">
                <a16:creationId xmlns:a16="http://schemas.microsoft.com/office/drawing/2014/main" id="{4F7E10FC-FEEB-B82C-EA66-87C4F4E53BCC}"/>
              </a:ext>
            </a:extLst>
          </p:cNvPr>
          <p:cNvSpPr/>
          <p:nvPr/>
        </p:nvSpPr>
        <p:spPr>
          <a:xfrm>
            <a:off x="6227963" y="3265472"/>
            <a:ext cx="1111778" cy="5831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046"/>
              <a:gd name="adj6" fmla="val -677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Valor inserido no elemento</a:t>
            </a:r>
          </a:p>
        </p:txBody>
      </p:sp>
      <p:sp>
        <p:nvSpPr>
          <p:cNvPr id="18" name="Balão de Linha 2 17">
            <a:extLst>
              <a:ext uri="{FF2B5EF4-FFF2-40B4-BE49-F238E27FC236}">
                <a16:creationId xmlns:a16="http://schemas.microsoft.com/office/drawing/2014/main" id="{4C36DAF3-03CE-9BD6-98C8-C2DB5D932C7C}"/>
              </a:ext>
            </a:extLst>
          </p:cNvPr>
          <p:cNvSpPr/>
          <p:nvPr/>
        </p:nvSpPr>
        <p:spPr>
          <a:xfrm>
            <a:off x="1924588" y="747992"/>
            <a:ext cx="1111778" cy="583165"/>
          </a:xfrm>
          <a:prstGeom prst="borderCallout2">
            <a:avLst>
              <a:gd name="adj1" fmla="val 28311"/>
              <a:gd name="adj2" fmla="val 107013"/>
              <a:gd name="adj3" fmla="val 30223"/>
              <a:gd name="adj4" fmla="val 122751"/>
              <a:gd name="adj5" fmla="val 99115"/>
              <a:gd name="adj6" fmla="val 165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Contexto da posição</a:t>
            </a:r>
          </a:p>
        </p:txBody>
      </p:sp>
      <p:sp>
        <p:nvSpPr>
          <p:cNvPr id="19" name="Balão de Linha 2 18">
            <a:extLst>
              <a:ext uri="{FF2B5EF4-FFF2-40B4-BE49-F238E27FC236}">
                <a16:creationId xmlns:a16="http://schemas.microsoft.com/office/drawing/2014/main" id="{ECBBD1F1-7E86-96FF-31B9-ADC6A81405A7}"/>
              </a:ext>
            </a:extLst>
          </p:cNvPr>
          <p:cNvSpPr/>
          <p:nvPr/>
        </p:nvSpPr>
        <p:spPr>
          <a:xfrm>
            <a:off x="767473" y="3398854"/>
            <a:ext cx="1111778" cy="583165"/>
          </a:xfrm>
          <a:prstGeom prst="borderCallout2">
            <a:avLst>
              <a:gd name="adj1" fmla="val 32136"/>
              <a:gd name="adj2" fmla="val -10339"/>
              <a:gd name="adj3" fmla="val 34047"/>
              <a:gd name="adj4" fmla="val -29706"/>
              <a:gd name="adj5" fmla="val -218308"/>
              <a:gd name="adj6" fmla="val 147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Nome da variável</a:t>
            </a:r>
          </a:p>
        </p:txBody>
      </p:sp>
    </p:spTree>
    <p:extLst>
      <p:ext uri="{BB962C8B-B14F-4D97-AF65-F5344CB8AC3E}">
        <p14:creationId xmlns:p14="http://schemas.microsoft.com/office/powerpoint/2010/main" val="207178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22146"/>
              </p:ext>
            </p:extLst>
          </p:nvPr>
        </p:nvGraphicFramePr>
        <p:xfrm>
          <a:off x="639978" y="771931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65783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 err="1">
                <a:solidFill>
                  <a:srgbClr val="0070C0"/>
                </a:solidFill>
              </a:rPr>
              <a:t>v</a:t>
            </a:r>
            <a:endParaRPr lang="pt-BR" sz="2600" dirty="0">
              <a:solidFill>
                <a:srgbClr val="0070C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DD5EEF9-7047-7D85-96F5-6163039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2" y="4059365"/>
            <a:ext cx="5242406" cy="85369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84344" y="1676198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49027" y="3759283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BDA296E-77A4-798A-CC94-719AC31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50" y="2010008"/>
            <a:ext cx="4594782" cy="1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121257"/>
            <a:ext cx="724829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dirty="0">
                <a:solidFill>
                  <a:schemeClr val="bg1"/>
                </a:solidFill>
              </a:rPr>
              <a:t>1. Fazer uma Função que retorne o primeiro elemento do vetor. 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primeiro_elemento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45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que exiba somente os números negativos contidos no vetor.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exibe_negativos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</a:p>
          <a:p>
            <a:r>
              <a:rPr lang="pt-BR" dirty="0">
                <a:solidFill>
                  <a:schemeClr val="bg1"/>
                </a:solidFill>
              </a:rPr>
              <a:t>3. Fazer uma função que retorne a soma dos elementos do vetor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9</a:t>
            </a:r>
          </a:p>
          <a:p>
            <a:r>
              <a:rPr lang="pt-BR" dirty="0">
                <a:solidFill>
                  <a:schemeClr val="bg1"/>
                </a:solidFill>
              </a:rPr>
              <a:t>4. Fazer uma função que retorne a media dos elementos do vetos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1.8</a:t>
            </a:r>
          </a:p>
          <a:p>
            <a:r>
              <a:rPr lang="pt-BR" dirty="0">
                <a:solidFill>
                  <a:schemeClr val="bg1"/>
                </a:solidFill>
              </a:rPr>
              <a:t>5. Fazer um procedimento que exiba na tela os </a:t>
            </a:r>
            <a:r>
              <a:rPr lang="pt-BR" dirty="0" err="1">
                <a:solidFill>
                  <a:schemeClr val="bg1"/>
                </a:solidFill>
              </a:rPr>
              <a:t>numeros</a:t>
            </a:r>
            <a:r>
              <a:rPr lang="pt-BR" dirty="0">
                <a:solidFill>
                  <a:schemeClr val="bg1"/>
                </a:solidFill>
              </a:rPr>
              <a:t> ímpares contidos no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elementos_impares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45 -89 33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693"/>
              </p:ext>
            </p:extLst>
          </p:nvPr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9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507281"/>
            <a:ext cx="7248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 procedimento que exiba na tela o primeiro e o ultimo elemento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exibe_extremos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7. Fazer um procedimento que exiba os elementos cujos índices sejam 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exibe_indice_impar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8. Fazer uma função que retorne </a:t>
            </a:r>
            <a:r>
              <a:rPr lang="pt-BR" sz="1200" dirty="0" err="1">
                <a:solidFill>
                  <a:schemeClr val="bg1"/>
                </a:solidFill>
              </a:rPr>
              <a:t>True</a:t>
            </a:r>
            <a:r>
              <a:rPr lang="pt-BR" sz="1200" dirty="0">
                <a:solidFill>
                  <a:schemeClr val="bg1"/>
                </a:solidFill>
              </a:rPr>
              <a:t> caso um valor passado por parâmetro exista no vetor, senão False.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32)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porque existe o elemento 32 no vetor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que ordene os elementos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 32 33 45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/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2668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19031" y="1022816"/>
            <a:ext cx="7853511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10. Fazer um procedimento chamado '</a:t>
            </a:r>
            <a:r>
              <a:rPr lang="pt-BR" dirty="0" err="1">
                <a:solidFill>
                  <a:schemeClr val="bg1"/>
                </a:solidFill>
              </a:rPr>
              <a:t>copia_vetor</a:t>
            </a:r>
            <a:r>
              <a:rPr lang="pt-BR" dirty="0">
                <a:solidFill>
                  <a:schemeClr val="bg1"/>
                </a:solidFill>
              </a:rPr>
              <a:t>(v1, v2)' que copie os elementos do vetor v1 em v2.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copia(v1, v2)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11. Fazer um procedimento chamado '</a:t>
            </a:r>
            <a:r>
              <a:rPr lang="pt-BR" dirty="0" err="1">
                <a:solidFill>
                  <a:schemeClr val="bg1"/>
                </a:solidFill>
              </a:rPr>
              <a:t>inverte_vetor</a:t>
            </a:r>
            <a:r>
              <a:rPr lang="pt-BR" dirty="0">
                <a:solidFill>
                  <a:schemeClr val="bg1"/>
                </a:solidFill>
              </a:rPr>
              <a:t>(v1, v2)' que copie os elementos invertidos do vetor v1</a:t>
            </a:r>
          </a:p>
          <a:p>
            <a:r>
              <a:rPr lang="pt-BR" dirty="0">
                <a:solidFill>
                  <a:schemeClr val="bg1"/>
                </a:solidFill>
              </a:rPr>
              <a:t>em v2, ou seja, o primeiro elemento de v1 será o último de v2.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inverte_vetor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v2)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[41, 72, 39, 4, 35]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[35, 4, 39, 72, 41]</a:t>
            </a:r>
          </a:p>
          <a:p>
            <a:r>
              <a:rPr lang="pt-BR" dirty="0">
                <a:solidFill>
                  <a:schemeClr val="bg1"/>
                </a:solidFill>
              </a:rPr>
              <a:t>12.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de forma crescente o vetor</a:t>
            </a:r>
          </a:p>
          <a:p>
            <a:r>
              <a:rPr lang="pt-BR" dirty="0">
                <a:solidFill>
                  <a:schemeClr val="bg1"/>
                </a:solidFill>
              </a:rPr>
              <a:t>passado por parâmetro.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13.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ordena_vetor_decrescente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 de forma decrescente o</a:t>
            </a:r>
          </a:p>
          <a:p>
            <a:r>
              <a:rPr lang="pt-BR" dirty="0">
                <a:solidFill>
                  <a:schemeClr val="bg1"/>
                </a:solidFill>
              </a:rPr>
              <a:t>vetor passado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ordena_vetor_decrescente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41, 39, 35, 4]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B3C3A261-FF3D-71A7-6B88-FABA73F07A70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2D9A714E-CD15-AED7-01F3-1E53F4AFDA65}"/>
              </a:ext>
            </a:extLst>
          </p:cNvPr>
          <p:cNvSpPr txBox="1"/>
          <p:nvPr/>
        </p:nvSpPr>
        <p:spPr>
          <a:xfrm>
            <a:off x="-249504" y="24353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2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9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784405" y="972727"/>
            <a:ext cx="7938111" cy="371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14.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, forma)' que baseado na forma ('</a:t>
            </a:r>
            <a:r>
              <a:rPr lang="pt-BR" dirty="0" err="1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' para crescente</a:t>
            </a:r>
          </a:p>
          <a:p>
            <a:r>
              <a:rPr lang="pt-BR" dirty="0">
                <a:solidFill>
                  <a:schemeClr val="bg1"/>
                </a:solidFill>
              </a:rPr>
              <a:t>ou '</a:t>
            </a:r>
            <a:r>
              <a:rPr lang="pt-BR" dirty="0" err="1">
                <a:solidFill>
                  <a:schemeClr val="bg1"/>
                </a:solidFill>
              </a:rPr>
              <a:t>d</a:t>
            </a:r>
            <a:r>
              <a:rPr lang="pt-BR" dirty="0">
                <a:solidFill>
                  <a:schemeClr val="bg1"/>
                </a:solidFill>
              </a:rPr>
              <a:t>' para decrescente) ordene na ordem solicitada.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15. Fazer um procedimento chamado '</a:t>
            </a:r>
            <a:r>
              <a:rPr lang="pt-BR" dirty="0" err="1">
                <a:solidFill>
                  <a:schemeClr val="bg1"/>
                </a:solidFill>
              </a:rPr>
              <a:t>separa_pares_impares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coloque nas posições mais a esquerda os valores pares e mais a </a:t>
            </a:r>
            <a:r>
              <a:rPr lang="pt-BR" dirty="0" err="1">
                <a:solidFill>
                  <a:schemeClr val="bg1"/>
                </a:solidFill>
              </a:rPr>
              <a:t>diretia</a:t>
            </a:r>
            <a:r>
              <a:rPr lang="pt-BR" dirty="0">
                <a:solidFill>
                  <a:schemeClr val="bg1"/>
                </a:solidFill>
              </a:rPr>
              <a:t> os impares.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separa_pares_impares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4, 41, 39, 35]</a:t>
            </a:r>
          </a:p>
          <a:p>
            <a:r>
              <a:rPr lang="pt-BR" dirty="0">
                <a:solidFill>
                  <a:schemeClr val="bg1"/>
                </a:solidFill>
              </a:rPr>
              <a:t>16. Fazer uma função chamada '</a:t>
            </a:r>
            <a:r>
              <a:rPr lang="pt-BR" dirty="0" err="1">
                <a:solidFill>
                  <a:schemeClr val="bg1"/>
                </a:solidFill>
              </a:rPr>
              <a:t>conta_acima_media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 que retorne quantos elementos do vetor estão</a:t>
            </a:r>
          </a:p>
          <a:p>
            <a:r>
              <a:rPr lang="pt-BR" dirty="0">
                <a:solidFill>
                  <a:schemeClr val="bg1"/>
                </a:solidFill>
              </a:rPr>
              <a:t>acima da média.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conta_acima_media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3</a:t>
            </a:r>
          </a:p>
          <a:p>
            <a:r>
              <a:rPr lang="pt-BR" dirty="0">
                <a:solidFill>
                  <a:schemeClr val="bg1"/>
                </a:solidFill>
              </a:rPr>
              <a:t>17. Fazer uma função chamada '</a:t>
            </a:r>
            <a:r>
              <a:rPr lang="pt-BR" dirty="0" err="1">
                <a:solidFill>
                  <a:schemeClr val="bg1"/>
                </a:solidFill>
              </a:rPr>
              <a:t>maior_elemento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retorne o elemento de maior valor do vetor.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maior_elemento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72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833348F1-5978-EA3F-004B-D944ED718D9C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E604C6FA-C396-A5DD-CE69-517ED8070B45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3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0723229"/>
      </p:ext>
    </p:extLst>
  </p:cSld>
  <p:clrMapOvr>
    <a:masterClrMapping/>
  </p:clrMapOvr>
</p:sld>
</file>

<file path=ppt/theme/theme1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22415</TotalTime>
  <Words>2444</Words>
  <Application>Microsoft Office PowerPoint</Application>
  <PresentationFormat>Apresentação na tela (16:9)</PresentationFormat>
  <Paragraphs>355</Paragraphs>
  <Slides>33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33</vt:i4>
      </vt:variant>
    </vt:vector>
  </HeadingPairs>
  <TitlesOfParts>
    <vt:vector size="52" baseType="lpstr">
      <vt:lpstr>.AppleSystemUIFont</vt:lpstr>
      <vt:lpstr>Aharoni</vt:lpstr>
      <vt:lpstr>Arial</vt:lpstr>
      <vt:lpstr>Ayuthaya</vt:lpstr>
      <vt:lpstr>Calibri</vt:lpstr>
      <vt:lpstr>Calibri Light</vt:lpstr>
      <vt:lpstr>Consolas</vt:lpstr>
      <vt:lpstr>Gotham HTF</vt:lpstr>
      <vt:lpstr>Gotham HTF Light</vt:lpstr>
      <vt:lpstr>Gotham HTF Medium</vt:lpstr>
      <vt:lpstr>Gotham HTF XLight</vt:lpstr>
      <vt:lpstr>HelvNeue Light for IBM</vt:lpstr>
      <vt:lpstr>IBM Plex Sans</vt:lpstr>
      <vt:lpstr>Menlo</vt:lpstr>
      <vt:lpstr>Mistral</vt:lpstr>
      <vt:lpstr>Wingdings</vt:lpstr>
      <vt:lpstr>3_IBM 2019 Master template (black background)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etechas</cp:lastModifiedBy>
  <cp:revision>213</cp:revision>
  <dcterms:created xsi:type="dcterms:W3CDTF">2018-02-08T20:20:11Z</dcterms:created>
  <dcterms:modified xsi:type="dcterms:W3CDTF">2024-04-17T12:13:37Z</dcterms:modified>
</cp:coreProperties>
</file>